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7"/>
  </p:notesMasterIdLst>
  <p:handoutMasterIdLst>
    <p:handoutMasterId r:id="rId18"/>
  </p:handoutMasterIdLst>
  <p:sldIdLst>
    <p:sldId id="279" r:id="rId2"/>
    <p:sldId id="278" r:id="rId3"/>
    <p:sldId id="280" r:id="rId4"/>
    <p:sldId id="281" r:id="rId5"/>
    <p:sldId id="282" r:id="rId6"/>
    <p:sldId id="284" r:id="rId7"/>
    <p:sldId id="260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67" r:id="rId16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4626" autoAdjust="0"/>
  </p:normalViewPr>
  <p:slideViewPr>
    <p:cSldViewPr snapToGrid="0" showGuides="1">
      <p:cViewPr varScale="1">
        <p:scale>
          <a:sx n="107" d="100"/>
          <a:sy n="107" d="100"/>
        </p:scale>
        <p:origin x="272" y="176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10/5/20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76E5CE-B50A-4C4D-BFF6-08FDA7057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8B9F5-E5A6-40D1-B69D-899A941E3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7</a:t>
            </a:r>
          </a:p>
        </p:txBody>
      </p:sp>
    </p:spTree>
    <p:extLst>
      <p:ext uri="{BB962C8B-B14F-4D97-AF65-F5344CB8AC3E}">
        <p14:creationId xmlns:p14="http://schemas.microsoft.com/office/powerpoint/2010/main" val="320095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Mean Accuracy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B1731-8415-674D-8BA4-06805440392A}"/>
              </a:ext>
            </a:extLst>
          </p:cNvPr>
          <p:cNvSpPr txBox="1"/>
          <p:nvPr/>
        </p:nvSpPr>
        <p:spPr>
          <a:xfrm>
            <a:off x="676894" y="1009403"/>
            <a:ext cx="8300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 =100.  Mean Accuracy = 0.688, Sensitivity=0.847, Specificity  =0.458</a:t>
            </a:r>
          </a:p>
          <a:p>
            <a:r>
              <a:rPr lang="en-US" dirty="0"/>
              <a:t>J =1000 Mean Accuracy = 0.693 , Sensitivity =0.848 Specificity =0.465</a:t>
            </a:r>
          </a:p>
        </p:txBody>
      </p:sp>
    </p:spTree>
    <p:extLst>
      <p:ext uri="{BB962C8B-B14F-4D97-AF65-F5344CB8AC3E}">
        <p14:creationId xmlns:p14="http://schemas.microsoft.com/office/powerpoint/2010/main" val="3503334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Added ’Sex’ Variable</a:t>
            </a:r>
          </a:p>
        </p:txBody>
      </p:sp>
      <p:pic>
        <p:nvPicPr>
          <p:cNvPr id="5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8D073E44-DB11-BD47-AB7C-514195BB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543792"/>
            <a:ext cx="3132001" cy="48777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F3BC53-430F-B649-8478-15587EC24BAA}"/>
              </a:ext>
            </a:extLst>
          </p:cNvPr>
          <p:cNvSpPr/>
          <p:nvPr/>
        </p:nvSpPr>
        <p:spPr>
          <a:xfrm>
            <a:off x="250073" y="921429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Confusion Matrix and Statistics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D3AB6-FD2A-E44A-A2D7-143133933AA2}"/>
              </a:ext>
            </a:extLst>
          </p:cNvPr>
          <p:cNvSpPr/>
          <p:nvPr/>
        </p:nvSpPr>
        <p:spPr>
          <a:xfrm>
            <a:off x="4318660" y="967595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J =1.  Mean Accuracy = 0.762, Sensitivity=0.839, Specificity  =0.656</a:t>
            </a:r>
          </a:p>
        </p:txBody>
      </p:sp>
    </p:spTree>
    <p:extLst>
      <p:ext uri="{BB962C8B-B14F-4D97-AF65-F5344CB8AC3E}">
        <p14:creationId xmlns:p14="http://schemas.microsoft.com/office/powerpoint/2010/main" val="38340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Added ’Sex’ Variable, loop 100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D3AB6-FD2A-E44A-A2D7-143133933AA2}"/>
              </a:ext>
            </a:extLst>
          </p:cNvPr>
          <p:cNvSpPr/>
          <p:nvPr/>
        </p:nvSpPr>
        <p:spPr>
          <a:xfrm>
            <a:off x="475014" y="967595"/>
            <a:ext cx="9936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 =100.  Mean Accuracy = 0.759, Sensitivity=0.774, Specificity  =0.771</a:t>
            </a:r>
          </a:p>
          <a:p>
            <a:r>
              <a:rPr lang="en-US" dirty="0"/>
              <a:t>J =1000.  Mean Accuracy = 0.76, Sensitivity=0.775, Specificity  =0.740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6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2,Iris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27E45C-A026-0445-B4CA-FE8EC1F55676}"/>
              </a:ext>
            </a:extLst>
          </p:cNvPr>
          <p:cNvSpPr txBox="1"/>
          <p:nvPr/>
        </p:nvSpPr>
        <p:spPr>
          <a:xfrm>
            <a:off x="559084" y="795647"/>
            <a:ext cx="11292490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irisDat</a:t>
            </a:r>
            <a:r>
              <a:rPr lang="en-US" sz="1500" dirty="0"/>
              <a:t> &lt;- iris</a:t>
            </a:r>
          </a:p>
          <a:p>
            <a:r>
              <a:rPr lang="en-US" sz="1500" dirty="0"/>
              <a:t>iterations = 100</a:t>
            </a:r>
          </a:p>
          <a:p>
            <a:r>
              <a:rPr lang="en-US" sz="1500" dirty="0" err="1"/>
              <a:t>masterAcc</a:t>
            </a:r>
            <a:r>
              <a:rPr lang="en-US" sz="1500" dirty="0"/>
              <a:t> = matrix(</a:t>
            </a:r>
            <a:r>
              <a:rPr lang="en-US" sz="1500" dirty="0" err="1"/>
              <a:t>nrow</a:t>
            </a:r>
            <a:r>
              <a:rPr lang="en-US" sz="1500" dirty="0"/>
              <a:t> = </a:t>
            </a:r>
            <a:r>
              <a:rPr lang="en-US" sz="1500" dirty="0" err="1"/>
              <a:t>iterations,ncol</a:t>
            </a:r>
            <a:r>
              <a:rPr lang="en-US" sz="1500" dirty="0"/>
              <a:t>=3)</a:t>
            </a:r>
          </a:p>
          <a:p>
            <a:r>
              <a:rPr lang="en-US" sz="1500" dirty="0"/>
              <a:t>for(j in 1:iterations)</a:t>
            </a:r>
          </a:p>
          <a:p>
            <a:r>
              <a:rPr lang="en-US" sz="1500" dirty="0"/>
              <a:t>{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 err="1"/>
              <a:t>trainIndices</a:t>
            </a:r>
            <a:r>
              <a:rPr lang="en-US" sz="1500" dirty="0"/>
              <a:t> = sample(seq(1:length(</a:t>
            </a:r>
            <a:r>
              <a:rPr lang="en-US" sz="1500" dirty="0" err="1"/>
              <a:t>irisDat$Sepal.Length</a:t>
            </a:r>
            <a:r>
              <a:rPr lang="en-US" sz="1500" dirty="0"/>
              <a:t>)),round(.7*length(</a:t>
            </a:r>
            <a:r>
              <a:rPr lang="en-US" sz="1500" dirty="0" err="1"/>
              <a:t>irisDat$Sepal.Length</a:t>
            </a:r>
            <a:r>
              <a:rPr lang="en-US" sz="1500" dirty="0"/>
              <a:t>)))</a:t>
            </a:r>
          </a:p>
          <a:p>
            <a:r>
              <a:rPr lang="en-US" sz="1500" dirty="0" err="1"/>
              <a:t>trainIris</a:t>
            </a:r>
            <a:r>
              <a:rPr lang="en-US" sz="1500" dirty="0"/>
              <a:t> = </a:t>
            </a:r>
            <a:r>
              <a:rPr lang="en-US" sz="1500" dirty="0" err="1"/>
              <a:t>irisDat</a:t>
            </a:r>
            <a:r>
              <a:rPr lang="en-US" sz="1500" dirty="0"/>
              <a:t>[</a:t>
            </a:r>
            <a:r>
              <a:rPr lang="en-US" sz="1500" dirty="0" err="1"/>
              <a:t>trainIndices</a:t>
            </a:r>
            <a:r>
              <a:rPr lang="en-US" sz="1500" dirty="0"/>
              <a:t>,]</a:t>
            </a:r>
          </a:p>
          <a:p>
            <a:r>
              <a:rPr lang="en-US" sz="1500" dirty="0" err="1"/>
              <a:t>testIris</a:t>
            </a:r>
            <a:r>
              <a:rPr lang="en-US" sz="1500" dirty="0"/>
              <a:t> = </a:t>
            </a:r>
            <a:r>
              <a:rPr lang="en-US" sz="1500" dirty="0" err="1"/>
              <a:t>irisDat</a:t>
            </a:r>
            <a:r>
              <a:rPr lang="en-US" sz="1500" dirty="0"/>
              <a:t>[-</a:t>
            </a:r>
            <a:r>
              <a:rPr lang="en-US" sz="1500" dirty="0" err="1"/>
              <a:t>trainIndices</a:t>
            </a:r>
            <a:r>
              <a:rPr lang="en-US" sz="1500" dirty="0"/>
              <a:t>,]</a:t>
            </a:r>
          </a:p>
          <a:p>
            <a:r>
              <a:rPr lang="en-US" sz="1500" dirty="0"/>
              <a:t>model = </a:t>
            </a:r>
            <a:r>
              <a:rPr lang="en-US" sz="1500" dirty="0" err="1"/>
              <a:t>naiveBayes</a:t>
            </a:r>
            <a:r>
              <a:rPr lang="en-US" sz="1500" dirty="0"/>
              <a:t>(</a:t>
            </a:r>
            <a:r>
              <a:rPr lang="en-US" sz="1500" dirty="0" err="1"/>
              <a:t>trainIris</a:t>
            </a:r>
            <a:r>
              <a:rPr lang="en-US" sz="1500" dirty="0"/>
              <a:t>[,c(1,2)],</a:t>
            </a:r>
            <a:r>
              <a:rPr lang="en-US" sz="1500" dirty="0" err="1"/>
              <a:t>trainIris$Species</a:t>
            </a:r>
            <a:r>
              <a:rPr lang="en-US" sz="1500" dirty="0"/>
              <a:t>)</a:t>
            </a:r>
          </a:p>
          <a:p>
            <a:r>
              <a:rPr lang="en-US" sz="1500" dirty="0"/>
              <a:t>table(predict(</a:t>
            </a:r>
            <a:r>
              <a:rPr lang="en-US" sz="1500" dirty="0" err="1"/>
              <a:t>model,testIris</a:t>
            </a:r>
            <a:r>
              <a:rPr lang="en-US" sz="1500" dirty="0"/>
              <a:t>[,c(1,2)]),</a:t>
            </a:r>
            <a:r>
              <a:rPr lang="en-US" sz="1500" dirty="0" err="1"/>
              <a:t>testIris$Species</a:t>
            </a:r>
            <a:r>
              <a:rPr lang="en-US" sz="1500" dirty="0"/>
              <a:t>)</a:t>
            </a:r>
          </a:p>
          <a:p>
            <a:r>
              <a:rPr lang="en-US" sz="1500" dirty="0"/>
              <a:t>CM = </a:t>
            </a:r>
            <a:r>
              <a:rPr lang="en-US" sz="1500" dirty="0" err="1"/>
              <a:t>confusionMatrix</a:t>
            </a:r>
            <a:r>
              <a:rPr lang="en-US" sz="1500" dirty="0"/>
              <a:t>(table(predict(</a:t>
            </a:r>
            <a:r>
              <a:rPr lang="en-US" sz="1500" dirty="0" err="1"/>
              <a:t>model,testIris</a:t>
            </a:r>
            <a:r>
              <a:rPr lang="en-US" sz="1500" dirty="0"/>
              <a:t>[,c(1,2)]),</a:t>
            </a:r>
            <a:r>
              <a:rPr lang="en-US" sz="1500" dirty="0" err="1"/>
              <a:t>testIris$Species</a:t>
            </a:r>
            <a:r>
              <a:rPr lang="en-US" sz="1500" dirty="0"/>
              <a:t>))</a:t>
            </a:r>
          </a:p>
          <a:p>
            <a:r>
              <a:rPr lang="en-US" sz="1500" dirty="0" err="1"/>
              <a:t>masterAcc</a:t>
            </a:r>
            <a:r>
              <a:rPr lang="en-US" sz="1500" dirty="0"/>
              <a:t>[j,1] = </a:t>
            </a:r>
            <a:r>
              <a:rPr lang="en-US" sz="1500" dirty="0" err="1"/>
              <a:t>CM$overall</a:t>
            </a:r>
            <a:r>
              <a:rPr lang="en-US" sz="1500" dirty="0"/>
              <a:t>[1]</a:t>
            </a:r>
          </a:p>
          <a:p>
            <a:r>
              <a:rPr lang="en-US" sz="1500" dirty="0" err="1"/>
              <a:t>masterAcc</a:t>
            </a:r>
            <a:r>
              <a:rPr lang="en-US" sz="1500" dirty="0"/>
              <a:t>[j,2] = </a:t>
            </a:r>
            <a:r>
              <a:rPr lang="en-US" sz="1500" dirty="0" err="1"/>
              <a:t>CM$byClass</a:t>
            </a:r>
            <a:r>
              <a:rPr lang="en-US" sz="1500" dirty="0"/>
              <a:t>[1]</a:t>
            </a:r>
          </a:p>
          <a:p>
            <a:r>
              <a:rPr lang="en-US" sz="1500" dirty="0" err="1"/>
              <a:t>masterAcc</a:t>
            </a:r>
            <a:r>
              <a:rPr lang="en-US" sz="1500" dirty="0"/>
              <a:t>[j,3] = </a:t>
            </a:r>
            <a:r>
              <a:rPr lang="en-US" sz="1500" dirty="0" err="1"/>
              <a:t>CM$byClass</a:t>
            </a:r>
            <a:r>
              <a:rPr lang="en-US" sz="1500" dirty="0"/>
              <a:t>[2]</a:t>
            </a:r>
          </a:p>
          <a:p>
            <a:endParaRPr lang="en-US" sz="1500" dirty="0"/>
          </a:p>
          <a:p>
            <a:r>
              <a:rPr lang="en-US" sz="1500" dirty="0"/>
              <a:t>}</a:t>
            </a:r>
          </a:p>
          <a:p>
            <a:endParaRPr lang="en-US" sz="1500" dirty="0"/>
          </a:p>
          <a:p>
            <a:r>
              <a:rPr lang="en-US" sz="1500" dirty="0"/>
              <a:t>#Mean accuracy</a:t>
            </a:r>
          </a:p>
          <a:p>
            <a:r>
              <a:rPr lang="en-US" sz="1500" dirty="0" err="1"/>
              <a:t>MeanAcc</a:t>
            </a:r>
            <a:r>
              <a:rPr lang="en-US" sz="1500" dirty="0"/>
              <a:t> = </a:t>
            </a:r>
            <a:r>
              <a:rPr lang="en-US" sz="1500" dirty="0" err="1"/>
              <a:t>colMeans</a:t>
            </a:r>
            <a:r>
              <a:rPr lang="en-US" sz="1500" dirty="0"/>
              <a:t>(</a:t>
            </a:r>
            <a:r>
              <a:rPr lang="en-US" sz="1500" dirty="0" err="1"/>
              <a:t>masterAcc</a:t>
            </a:r>
            <a:r>
              <a:rPr lang="en-US" sz="1500" dirty="0"/>
              <a:t>)</a:t>
            </a:r>
          </a:p>
          <a:p>
            <a:r>
              <a:rPr lang="en-US" sz="1500" dirty="0" err="1"/>
              <a:t>MeanAcc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#Confusion matrix</a:t>
            </a:r>
          </a:p>
          <a:p>
            <a:r>
              <a:rPr lang="en-US" sz="1500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341981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2, Iris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3BC53-430F-B649-8478-15587EC24BAA}"/>
              </a:ext>
            </a:extLst>
          </p:cNvPr>
          <p:cNvSpPr/>
          <p:nvPr/>
        </p:nvSpPr>
        <p:spPr>
          <a:xfrm>
            <a:off x="250073" y="921429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Confusion Matrix and Statistics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D3AB6-FD2A-E44A-A2D7-143133933AA2}"/>
              </a:ext>
            </a:extLst>
          </p:cNvPr>
          <p:cNvSpPr/>
          <p:nvPr/>
        </p:nvSpPr>
        <p:spPr>
          <a:xfrm>
            <a:off x="4318659" y="967595"/>
            <a:ext cx="7770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 =100.  Mean Accuracy = 0.780, Sensitivity=0.982, Specificity  =0.721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5F30B4-09DF-174C-BC69-63746ABE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543791"/>
            <a:ext cx="4234527" cy="431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6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08509-8264-475C-A7BD-DA58CC28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2, Iris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4F4AB8-9FAF-4A80-BE63-0CF65B411CB6}"/>
              </a:ext>
            </a:extLst>
          </p:cNvPr>
          <p:cNvSpPr txBox="1"/>
          <p:nvPr/>
        </p:nvSpPr>
        <p:spPr>
          <a:xfrm>
            <a:off x="397565" y="834887"/>
            <a:ext cx="525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output for Iris data KNN classification: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C169E-896F-4342-B896-16A119B7D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70" y="1370707"/>
            <a:ext cx="57340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7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7AC05-D9D4-4FB8-A259-AADA59294802}"/>
              </a:ext>
            </a:extLst>
          </p:cNvPr>
          <p:cNvSpPr txBox="1"/>
          <p:nvPr/>
        </p:nvSpPr>
        <p:spPr>
          <a:xfrm>
            <a:off x="143318" y="668399"/>
            <a:ext cx="429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 data preparation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E777C-D532-4D52-AA99-CFFB35F7353C}"/>
              </a:ext>
            </a:extLst>
          </p:cNvPr>
          <p:cNvSpPr txBox="1"/>
          <p:nvPr/>
        </p:nvSpPr>
        <p:spPr>
          <a:xfrm>
            <a:off x="143318" y="997982"/>
            <a:ext cx="11801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#Get data from the URL</a:t>
            </a:r>
          </a:p>
          <a:p>
            <a:r>
              <a:rPr lang="en-US" dirty="0"/>
              <a:t>data &lt;- </a:t>
            </a:r>
            <a:r>
              <a:rPr lang="en-US" dirty="0" err="1"/>
              <a:t>getURL</a:t>
            </a:r>
            <a:r>
              <a:rPr lang="en-US" dirty="0"/>
              <a:t>("https://public.opendatasoft.com/</a:t>
            </a:r>
            <a:r>
              <a:rPr lang="en-US" dirty="0" err="1"/>
              <a:t>api</a:t>
            </a:r>
            <a:r>
              <a:rPr lang="en-US" dirty="0"/>
              <a:t>/records/1.0/search/?dataset=</a:t>
            </a:r>
            <a:r>
              <a:rPr lang="en-US" dirty="0" err="1"/>
              <a:t>titanic-passengers&amp;rows</a:t>
            </a:r>
            <a:r>
              <a:rPr lang="en-US" dirty="0"/>
              <a:t>=2000&amp;facet=</a:t>
            </a:r>
            <a:r>
              <a:rPr lang="en-US" dirty="0" err="1"/>
              <a:t>survived&amp;facet</a:t>
            </a:r>
            <a:r>
              <a:rPr lang="en-US" dirty="0"/>
              <a:t>=</a:t>
            </a:r>
            <a:r>
              <a:rPr lang="en-US" dirty="0" err="1"/>
              <a:t>pclass&amp;facet</a:t>
            </a:r>
            <a:r>
              <a:rPr lang="en-US" dirty="0"/>
              <a:t>=</a:t>
            </a:r>
            <a:r>
              <a:rPr lang="en-US" dirty="0" err="1"/>
              <a:t>sex&amp;facet</a:t>
            </a:r>
            <a:r>
              <a:rPr lang="en-US" dirty="0"/>
              <a:t>=</a:t>
            </a:r>
            <a:r>
              <a:rPr lang="en-US" dirty="0" err="1"/>
              <a:t>age&amp;facet</a:t>
            </a:r>
            <a:r>
              <a:rPr lang="en-US" dirty="0"/>
              <a:t>=embarked")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#Take raw data and into readable json</a:t>
            </a:r>
          </a:p>
          <a:p>
            <a:r>
              <a:rPr lang="en-US" dirty="0" err="1"/>
              <a:t>jsonDat</a:t>
            </a:r>
            <a:r>
              <a:rPr lang="en-US" dirty="0"/>
              <a:t> &lt;- </a:t>
            </a:r>
            <a:r>
              <a:rPr lang="en-US" dirty="0" err="1"/>
              <a:t>fromJSON</a:t>
            </a:r>
            <a:r>
              <a:rPr lang="en-US" dirty="0"/>
              <a:t>(data)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#Convert to df, and then data is </a:t>
            </a:r>
            <a:r>
              <a:rPr lang="en-US" dirty="0" err="1">
                <a:solidFill>
                  <a:schemeClr val="accent4"/>
                </a:solidFill>
              </a:rPr>
              <a:t>tidyed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 err="1"/>
              <a:t>tidyDat</a:t>
            </a:r>
            <a:r>
              <a:rPr lang="en-US" dirty="0"/>
              <a:t> &lt;- (</a:t>
            </a:r>
            <a:r>
              <a:rPr lang="en-US" dirty="0" err="1"/>
              <a:t>jsonDat$records$fields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4"/>
                </a:solidFill>
              </a:rPr>
              <a:t>#Clean data</a:t>
            </a:r>
          </a:p>
          <a:p>
            <a:r>
              <a:rPr lang="en-US" dirty="0"/>
              <a:t> </a:t>
            </a:r>
            <a:r>
              <a:rPr lang="en-US" dirty="0" err="1"/>
              <a:t>titanicClean</a:t>
            </a:r>
            <a:r>
              <a:rPr lang="en-US" dirty="0"/>
              <a:t> = </a:t>
            </a:r>
            <a:r>
              <a:rPr lang="en-US" dirty="0" err="1"/>
              <a:t>tidyDat</a:t>
            </a:r>
            <a:r>
              <a:rPr lang="en-US" dirty="0"/>
              <a:t> %&gt;% filter(!is.na(age) &amp; !is.na(</a:t>
            </a:r>
            <a:r>
              <a:rPr lang="en-US" dirty="0" err="1"/>
              <a:t>pclass</a:t>
            </a:r>
            <a:r>
              <a:rPr lang="en-US" dirty="0"/>
              <a:t>))</a:t>
            </a:r>
          </a:p>
          <a:p>
            <a:r>
              <a:rPr lang="en-US" dirty="0">
                <a:solidFill>
                  <a:schemeClr val="accent4"/>
                </a:solidFill>
              </a:rPr>
              <a:t>#Set seed to produce consistent results </a:t>
            </a:r>
          </a:p>
          <a:p>
            <a:r>
              <a:rPr lang="en-US" dirty="0" err="1"/>
              <a:t>set.seed</a:t>
            </a:r>
            <a:r>
              <a:rPr lang="en-US" dirty="0"/>
              <a:t>(4)</a:t>
            </a:r>
          </a:p>
          <a:p>
            <a:r>
              <a:rPr lang="en-US" dirty="0">
                <a:solidFill>
                  <a:schemeClr val="accent4"/>
                </a:solidFill>
              </a:rPr>
              <a:t>#Create new DF from df</a:t>
            </a:r>
          </a:p>
          <a:p>
            <a:r>
              <a:rPr lang="en-US" dirty="0"/>
              <a:t> </a:t>
            </a:r>
            <a:r>
              <a:rPr lang="en-US" dirty="0" err="1"/>
              <a:t>NBdat</a:t>
            </a:r>
            <a:r>
              <a:rPr lang="en-US" dirty="0"/>
              <a:t> &lt;- </a:t>
            </a:r>
            <a:r>
              <a:rPr lang="en-US" dirty="0" err="1"/>
              <a:t>dplyr</a:t>
            </a:r>
            <a:r>
              <a:rPr lang="en-US" dirty="0"/>
              <a:t>::select(</a:t>
            </a:r>
            <a:r>
              <a:rPr lang="en-US" dirty="0" err="1"/>
              <a:t>titanicClean,age,pclass,survived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4"/>
                </a:solidFill>
              </a:rPr>
              <a:t>#Convert </a:t>
            </a:r>
            <a:r>
              <a:rPr lang="en-US" dirty="0" err="1">
                <a:solidFill>
                  <a:schemeClr val="accent4"/>
                </a:solidFill>
              </a:rPr>
              <a:t>survied</a:t>
            </a:r>
            <a:r>
              <a:rPr lang="en-US" dirty="0">
                <a:solidFill>
                  <a:schemeClr val="accent4"/>
                </a:solidFill>
              </a:rPr>
              <a:t> into factor</a:t>
            </a:r>
          </a:p>
          <a:p>
            <a:r>
              <a:rPr lang="en-US" dirty="0" err="1"/>
              <a:t>NBdat$survived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NBdat$survived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4"/>
                </a:solidFill>
              </a:rPr>
              <a:t>#Split up training and testing </a:t>
            </a:r>
          </a:p>
          <a:p>
            <a:r>
              <a:rPr lang="en-US" dirty="0" err="1"/>
              <a:t>datatrainIndices</a:t>
            </a:r>
            <a:r>
              <a:rPr lang="en-US" dirty="0"/>
              <a:t> = sample(seq(1:length(</a:t>
            </a:r>
            <a:r>
              <a:rPr lang="en-US" dirty="0" err="1"/>
              <a:t>NBdat$age</a:t>
            </a:r>
            <a:r>
              <a:rPr lang="en-US" dirty="0"/>
              <a:t>)),round(.7*length(</a:t>
            </a:r>
            <a:r>
              <a:rPr lang="en-US" dirty="0" err="1"/>
              <a:t>NBdat$age</a:t>
            </a:r>
            <a:r>
              <a:rPr lang="en-US" dirty="0"/>
              <a:t>)))</a:t>
            </a:r>
            <a:r>
              <a:rPr lang="en-US" dirty="0" err="1"/>
              <a:t>trainTitanic</a:t>
            </a:r>
            <a:r>
              <a:rPr lang="en-US" dirty="0"/>
              <a:t> = </a:t>
            </a:r>
            <a:r>
              <a:rPr lang="en-US" dirty="0" err="1"/>
              <a:t>NBdat</a:t>
            </a:r>
            <a:r>
              <a:rPr lang="en-US" dirty="0"/>
              <a:t>[</a:t>
            </a:r>
            <a:r>
              <a:rPr lang="en-US" dirty="0" err="1"/>
              <a:t>trainIndices</a:t>
            </a:r>
            <a:r>
              <a:rPr lang="en-US" dirty="0"/>
              <a:t>,]</a:t>
            </a:r>
            <a:r>
              <a:rPr lang="en-US" dirty="0" err="1"/>
              <a:t>testTitanic</a:t>
            </a:r>
            <a:r>
              <a:rPr lang="en-US" dirty="0"/>
              <a:t> = </a:t>
            </a:r>
            <a:r>
              <a:rPr lang="en-US" dirty="0" err="1"/>
              <a:t>NBdat</a:t>
            </a:r>
            <a:r>
              <a:rPr lang="en-US" dirty="0"/>
              <a:t>[-</a:t>
            </a:r>
            <a:r>
              <a:rPr lang="en-US" dirty="0" err="1"/>
              <a:t>trainIndices</a:t>
            </a:r>
            <a:r>
              <a:rPr lang="en-US" dirty="0"/>
              <a:t>,]</a:t>
            </a:r>
          </a:p>
        </p:txBody>
      </p:sp>
    </p:spTree>
    <p:extLst>
      <p:ext uri="{BB962C8B-B14F-4D97-AF65-F5344CB8AC3E}">
        <p14:creationId xmlns:p14="http://schemas.microsoft.com/office/powerpoint/2010/main" val="32630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7AC05-D9D4-4FB8-A259-AADA59294802}"/>
              </a:ext>
            </a:extLst>
          </p:cNvPr>
          <p:cNvSpPr txBox="1"/>
          <p:nvPr/>
        </p:nvSpPr>
        <p:spPr>
          <a:xfrm>
            <a:off x="143318" y="668399"/>
            <a:ext cx="429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D0C2F-5860-4381-BC09-45B28B9FC38A}"/>
              </a:ext>
            </a:extLst>
          </p:cNvPr>
          <p:cNvSpPr txBox="1"/>
          <p:nvPr/>
        </p:nvSpPr>
        <p:spPr>
          <a:xfrm>
            <a:off x="273050" y="1314449"/>
            <a:ext cx="11658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#Create NB model</a:t>
            </a:r>
          </a:p>
          <a:p>
            <a:r>
              <a:rPr lang="en-US" dirty="0"/>
              <a:t>model = </a:t>
            </a:r>
            <a:r>
              <a:rPr lang="en-US" dirty="0" err="1"/>
              <a:t>naiveBayes</a:t>
            </a:r>
            <a:r>
              <a:rPr lang="en-US" dirty="0"/>
              <a:t>(</a:t>
            </a:r>
            <a:r>
              <a:rPr lang="en-US" dirty="0" err="1"/>
              <a:t>trainTitanic</a:t>
            </a:r>
            <a:r>
              <a:rPr lang="en-US" dirty="0"/>
              <a:t>[,c(1,2)],</a:t>
            </a:r>
            <a:r>
              <a:rPr lang="en-US" dirty="0" err="1"/>
              <a:t>trainTitanic$survived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#Passenger 1, 30 years and </a:t>
            </a:r>
            <a:r>
              <a:rPr lang="en-US" dirty="0" err="1">
                <a:solidFill>
                  <a:schemeClr val="accent4"/>
                </a:solidFill>
              </a:rPr>
              <a:t>pclass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predict(</a:t>
            </a:r>
            <a:r>
              <a:rPr lang="en-US" dirty="0" err="1"/>
              <a:t>model,data.frame</a:t>
            </a:r>
            <a:r>
              <a:rPr lang="en-US" dirty="0"/>
              <a:t>(age=30,pclass=1))predict(</a:t>
            </a:r>
            <a:r>
              <a:rPr lang="en-US" dirty="0" err="1"/>
              <a:t>model,data.frame</a:t>
            </a:r>
            <a:r>
              <a:rPr lang="en-US" dirty="0"/>
              <a:t>(age=30,pclass=1), type = "raw")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#Passenger 2, 30 years and </a:t>
            </a:r>
            <a:r>
              <a:rPr lang="en-US" dirty="0" err="1">
                <a:solidFill>
                  <a:schemeClr val="accent4"/>
                </a:solidFill>
              </a:rPr>
              <a:t>pclass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predict(</a:t>
            </a:r>
            <a:r>
              <a:rPr lang="en-US" dirty="0" err="1"/>
              <a:t>model,data.frame</a:t>
            </a:r>
            <a:r>
              <a:rPr lang="en-US" dirty="0"/>
              <a:t>(age=30,pclass=2))predict(</a:t>
            </a:r>
            <a:r>
              <a:rPr lang="en-US" dirty="0" err="1"/>
              <a:t>model,data.frame</a:t>
            </a:r>
            <a:r>
              <a:rPr lang="en-US" dirty="0"/>
              <a:t>(age=30,pclass=2), type = "raw")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#Passenger 3, 30 years and </a:t>
            </a:r>
            <a:r>
              <a:rPr lang="en-US" dirty="0" err="1">
                <a:solidFill>
                  <a:schemeClr val="accent4"/>
                </a:solidFill>
              </a:rPr>
              <a:t>pclass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predict(</a:t>
            </a:r>
            <a:r>
              <a:rPr lang="en-US" dirty="0" err="1"/>
              <a:t>model,data.frame</a:t>
            </a:r>
            <a:r>
              <a:rPr lang="en-US" dirty="0"/>
              <a:t>(age=30,pclass=3))predict(</a:t>
            </a:r>
            <a:r>
              <a:rPr lang="en-US" dirty="0" err="1"/>
              <a:t>model,data.frame</a:t>
            </a:r>
            <a:r>
              <a:rPr lang="en-US" dirty="0"/>
              <a:t>(age=30,pclass=3), type = "raw")</a:t>
            </a:r>
          </a:p>
        </p:txBody>
      </p:sp>
    </p:spTree>
    <p:extLst>
      <p:ext uri="{BB962C8B-B14F-4D97-AF65-F5344CB8AC3E}">
        <p14:creationId xmlns:p14="http://schemas.microsoft.com/office/powerpoint/2010/main" val="48922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7AC05-D9D4-4FB8-A259-AADA59294802}"/>
              </a:ext>
            </a:extLst>
          </p:cNvPr>
          <p:cNvSpPr txBox="1"/>
          <p:nvPr/>
        </p:nvSpPr>
        <p:spPr>
          <a:xfrm>
            <a:off x="143318" y="668399"/>
            <a:ext cx="429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2530B-3A77-479C-B46D-B2000DF958B4}"/>
              </a:ext>
            </a:extLst>
          </p:cNvPr>
          <p:cNvSpPr txBox="1"/>
          <p:nvPr/>
        </p:nvSpPr>
        <p:spPr>
          <a:xfrm>
            <a:off x="314325" y="1285875"/>
            <a:ext cx="88439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in </a:t>
            </a:r>
            <a:r>
              <a:rPr lang="en-US" dirty="0" err="1"/>
              <a:t>pclass</a:t>
            </a:r>
            <a:r>
              <a:rPr lang="en-US" dirty="0"/>
              <a:t> 1: No: 0.312, Yes: 0.688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Passenger in </a:t>
            </a:r>
            <a:r>
              <a:rPr lang="en-US" dirty="0" err="1"/>
              <a:t>pclass</a:t>
            </a:r>
            <a:r>
              <a:rPr lang="en-US" dirty="0"/>
              <a:t> 2: No: 0.599, Yes: 0.401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Passenger in </a:t>
            </a:r>
            <a:r>
              <a:rPr lang="en-US" dirty="0" err="1"/>
              <a:t>pclass</a:t>
            </a:r>
            <a:r>
              <a:rPr lang="en-US" dirty="0"/>
              <a:t> 3: No: 0.788, Yes:0.222</a:t>
            </a:r>
          </a:p>
        </p:txBody>
      </p:sp>
    </p:spTree>
    <p:extLst>
      <p:ext uri="{BB962C8B-B14F-4D97-AF65-F5344CB8AC3E}">
        <p14:creationId xmlns:p14="http://schemas.microsoft.com/office/powerpoint/2010/main" val="333777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7AC05-D9D4-4FB8-A259-AADA59294802}"/>
              </a:ext>
            </a:extLst>
          </p:cNvPr>
          <p:cNvSpPr txBox="1"/>
          <p:nvPr/>
        </p:nvSpPr>
        <p:spPr>
          <a:xfrm>
            <a:off x="143318" y="668399"/>
            <a:ext cx="792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 the model to predict the survival of those in the test set input: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84851-9C4D-974C-AF21-91473F604015}"/>
              </a:ext>
            </a:extLst>
          </p:cNvPr>
          <p:cNvSpPr txBox="1"/>
          <p:nvPr/>
        </p:nvSpPr>
        <p:spPr>
          <a:xfrm>
            <a:off x="332509" y="1037731"/>
            <a:ext cx="1144781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set.seed</a:t>
            </a:r>
            <a:r>
              <a:rPr lang="en-US" sz="1500" dirty="0"/>
              <a:t>(5121)</a:t>
            </a:r>
          </a:p>
          <a:p>
            <a:r>
              <a:rPr lang="en-US" sz="1500" dirty="0"/>
              <a:t>#NB classification</a:t>
            </a:r>
          </a:p>
          <a:p>
            <a:r>
              <a:rPr lang="en-US" sz="1500" dirty="0"/>
              <a:t>iterations = 100</a:t>
            </a:r>
          </a:p>
          <a:p>
            <a:r>
              <a:rPr lang="en-US" sz="1500" dirty="0" err="1"/>
              <a:t>masterAcc</a:t>
            </a:r>
            <a:r>
              <a:rPr lang="en-US" sz="1500" dirty="0"/>
              <a:t> = matrix(</a:t>
            </a:r>
            <a:r>
              <a:rPr lang="en-US" sz="1500" dirty="0" err="1"/>
              <a:t>nrow</a:t>
            </a:r>
            <a:r>
              <a:rPr lang="en-US" sz="1500" dirty="0"/>
              <a:t> = iterations)</a:t>
            </a:r>
          </a:p>
          <a:p>
            <a:r>
              <a:rPr lang="en-US" sz="1500" dirty="0"/>
              <a:t>for(j in 1:iterations)</a:t>
            </a:r>
          </a:p>
          <a:p>
            <a:r>
              <a:rPr lang="en-US" sz="1500" dirty="0"/>
              <a:t>{</a:t>
            </a:r>
          </a:p>
          <a:p>
            <a:r>
              <a:rPr lang="en-US" sz="1500" dirty="0"/>
              <a:t>  </a:t>
            </a:r>
            <a:r>
              <a:rPr lang="en-US" sz="1500" dirty="0" err="1"/>
              <a:t>trainIndices</a:t>
            </a:r>
            <a:r>
              <a:rPr lang="en-US" sz="1500" dirty="0"/>
              <a:t> = sample(seq(1:length(</a:t>
            </a:r>
            <a:r>
              <a:rPr lang="en-US" sz="1500" dirty="0" err="1"/>
              <a:t>NBdat$age</a:t>
            </a:r>
            <a:r>
              <a:rPr lang="en-US" sz="1500" dirty="0"/>
              <a:t>)),round(.7*length(</a:t>
            </a:r>
            <a:r>
              <a:rPr lang="en-US" sz="1500" dirty="0" err="1"/>
              <a:t>NBdat$age</a:t>
            </a:r>
            <a:r>
              <a:rPr lang="en-US" sz="1500" dirty="0"/>
              <a:t>)))</a:t>
            </a:r>
          </a:p>
          <a:p>
            <a:r>
              <a:rPr lang="en-US" sz="1500" dirty="0"/>
              <a:t>  </a:t>
            </a:r>
            <a:r>
              <a:rPr lang="en-US" sz="1500" dirty="0" err="1"/>
              <a:t>trainTitanic</a:t>
            </a:r>
            <a:r>
              <a:rPr lang="en-US" sz="1500" dirty="0"/>
              <a:t> = </a:t>
            </a:r>
            <a:r>
              <a:rPr lang="en-US" sz="1500" dirty="0" err="1"/>
              <a:t>NBdat</a:t>
            </a:r>
            <a:r>
              <a:rPr lang="en-US" sz="1500" dirty="0"/>
              <a:t>[</a:t>
            </a:r>
            <a:r>
              <a:rPr lang="en-US" sz="1500" dirty="0" err="1"/>
              <a:t>trainIndices</a:t>
            </a:r>
            <a:r>
              <a:rPr lang="en-US" sz="1500" dirty="0"/>
              <a:t>,]</a:t>
            </a:r>
          </a:p>
          <a:p>
            <a:r>
              <a:rPr lang="en-US" sz="1500" dirty="0"/>
              <a:t>  </a:t>
            </a:r>
            <a:r>
              <a:rPr lang="en-US" sz="1500" dirty="0" err="1"/>
              <a:t>testTitanic</a:t>
            </a:r>
            <a:r>
              <a:rPr lang="en-US" sz="1500" dirty="0"/>
              <a:t> = </a:t>
            </a:r>
            <a:r>
              <a:rPr lang="en-US" sz="1500" dirty="0" err="1"/>
              <a:t>NBdat</a:t>
            </a:r>
            <a:r>
              <a:rPr lang="en-US" sz="1500" dirty="0"/>
              <a:t>[-</a:t>
            </a:r>
            <a:r>
              <a:rPr lang="en-US" sz="1500" dirty="0" err="1"/>
              <a:t>trainIndices</a:t>
            </a:r>
            <a:r>
              <a:rPr lang="en-US" sz="1500" dirty="0"/>
              <a:t>,]</a:t>
            </a:r>
          </a:p>
          <a:p>
            <a:r>
              <a:rPr lang="en-US" sz="1500" dirty="0"/>
              <a:t>  model = </a:t>
            </a:r>
            <a:r>
              <a:rPr lang="en-US" sz="1500" dirty="0" err="1"/>
              <a:t>naiveBayes</a:t>
            </a:r>
            <a:r>
              <a:rPr lang="en-US" sz="1500" dirty="0"/>
              <a:t>(</a:t>
            </a:r>
            <a:r>
              <a:rPr lang="en-US" sz="1500" dirty="0" err="1"/>
              <a:t>trainTitanic</a:t>
            </a:r>
            <a:r>
              <a:rPr lang="en-US" sz="1500" dirty="0"/>
              <a:t>[,c(1,2)],</a:t>
            </a:r>
            <a:r>
              <a:rPr lang="en-US" sz="1500" dirty="0" err="1"/>
              <a:t>trainTitanic$survived</a:t>
            </a:r>
            <a:r>
              <a:rPr lang="en-US" sz="1500" dirty="0"/>
              <a:t>)</a:t>
            </a:r>
          </a:p>
          <a:p>
            <a:r>
              <a:rPr lang="en-US" sz="1500" dirty="0"/>
              <a:t>  table(predict(</a:t>
            </a:r>
            <a:r>
              <a:rPr lang="en-US" sz="1500" dirty="0" err="1"/>
              <a:t>model,testTitanic</a:t>
            </a:r>
            <a:r>
              <a:rPr lang="en-US" sz="1500" dirty="0"/>
              <a:t>[,c(1,2)]),</a:t>
            </a:r>
            <a:r>
              <a:rPr lang="en-US" sz="1500" dirty="0" err="1"/>
              <a:t>testTitanic$survived</a:t>
            </a:r>
            <a:r>
              <a:rPr lang="en-US" sz="1500" dirty="0"/>
              <a:t>)</a:t>
            </a:r>
          </a:p>
          <a:p>
            <a:r>
              <a:rPr lang="en-US" sz="1500" dirty="0"/>
              <a:t>  CM = </a:t>
            </a:r>
            <a:r>
              <a:rPr lang="en-US" sz="1500" dirty="0" err="1"/>
              <a:t>confusionMatrix</a:t>
            </a:r>
            <a:r>
              <a:rPr lang="en-US" sz="1500" dirty="0"/>
              <a:t>(table(predict(</a:t>
            </a:r>
            <a:r>
              <a:rPr lang="en-US" sz="1500" dirty="0" err="1"/>
              <a:t>model,testTitanic</a:t>
            </a:r>
            <a:r>
              <a:rPr lang="en-US" sz="1500" dirty="0"/>
              <a:t>[,c(1,2)]),</a:t>
            </a:r>
            <a:r>
              <a:rPr lang="en-US" sz="1500" dirty="0" err="1"/>
              <a:t>testTitanic$survived</a:t>
            </a:r>
            <a:r>
              <a:rPr lang="en-US" sz="1500" dirty="0"/>
              <a:t>))</a:t>
            </a:r>
          </a:p>
          <a:p>
            <a:r>
              <a:rPr lang="en-US" sz="1500" dirty="0"/>
              <a:t>  </a:t>
            </a:r>
            <a:r>
              <a:rPr lang="en-US" sz="1500" dirty="0" err="1"/>
              <a:t>masterAcc</a:t>
            </a:r>
            <a:r>
              <a:rPr lang="en-US" sz="1500" dirty="0"/>
              <a:t>[j] = </a:t>
            </a:r>
            <a:r>
              <a:rPr lang="en-US" sz="1500" dirty="0" err="1"/>
              <a:t>CM$overall</a:t>
            </a:r>
            <a:r>
              <a:rPr lang="en-US" sz="1500" dirty="0"/>
              <a:t>[1]</a:t>
            </a:r>
          </a:p>
          <a:p>
            <a:r>
              <a:rPr lang="en-US" sz="1500" dirty="0"/>
              <a:t>}</a:t>
            </a:r>
          </a:p>
          <a:p>
            <a:endParaRPr lang="en-US" sz="1500" dirty="0"/>
          </a:p>
          <a:p>
            <a:r>
              <a:rPr lang="en-US" sz="1500" dirty="0"/>
              <a:t>#Mean accuracy</a:t>
            </a:r>
          </a:p>
          <a:p>
            <a:r>
              <a:rPr lang="en-US" sz="1500" dirty="0" err="1"/>
              <a:t>MeanAcc</a:t>
            </a:r>
            <a:r>
              <a:rPr lang="en-US" sz="1500" dirty="0"/>
              <a:t> = </a:t>
            </a:r>
            <a:r>
              <a:rPr lang="en-US" sz="1500" dirty="0" err="1"/>
              <a:t>colMeans</a:t>
            </a:r>
            <a:r>
              <a:rPr lang="en-US" sz="1500" dirty="0"/>
              <a:t>(</a:t>
            </a:r>
            <a:r>
              <a:rPr lang="en-US" sz="1500" dirty="0" err="1"/>
              <a:t>masterAcc</a:t>
            </a:r>
            <a:r>
              <a:rPr lang="en-US" sz="1500" dirty="0"/>
              <a:t>)</a:t>
            </a:r>
          </a:p>
          <a:p>
            <a:r>
              <a:rPr lang="en-US" sz="1500" dirty="0" err="1"/>
              <a:t>MeanAcc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#Confusion matrix</a:t>
            </a:r>
          </a:p>
          <a:p>
            <a:r>
              <a:rPr lang="en-US" sz="1500" dirty="0"/>
              <a:t>CM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775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8405E-8EE9-420F-8840-A5B171B28388}"/>
              </a:ext>
            </a:extLst>
          </p:cNvPr>
          <p:cNvSpPr txBox="1"/>
          <p:nvPr/>
        </p:nvSpPr>
        <p:spPr>
          <a:xfrm>
            <a:off x="814388" y="891065"/>
            <a:ext cx="338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and Statistics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47AF42E-B287-B642-B4F8-BBA047121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13" y="1483063"/>
            <a:ext cx="3753641" cy="4770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A5BAD-33A1-EA46-A063-A60504850A4A}"/>
              </a:ext>
            </a:extLst>
          </p:cNvPr>
          <p:cNvSpPr txBox="1"/>
          <p:nvPr/>
        </p:nvSpPr>
        <p:spPr>
          <a:xfrm>
            <a:off x="6543304" y="1075731"/>
            <a:ext cx="4690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0.724</a:t>
            </a:r>
          </a:p>
          <a:p>
            <a:r>
              <a:rPr lang="en-US" dirty="0"/>
              <a:t>Sensitivity: 0.881</a:t>
            </a:r>
          </a:p>
          <a:p>
            <a:r>
              <a:rPr lang="en-US" dirty="0"/>
              <a:t>Specificity: 0.500</a:t>
            </a:r>
          </a:p>
        </p:txBody>
      </p:sp>
    </p:spTree>
    <p:extLst>
      <p:ext uri="{BB962C8B-B14F-4D97-AF65-F5344CB8AC3E}">
        <p14:creationId xmlns:p14="http://schemas.microsoft.com/office/powerpoint/2010/main" val="11754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KNN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360626-1D9D-4F6E-A82F-EB64D5C44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19"/>
          <a:stretch/>
        </p:blipFill>
        <p:spPr>
          <a:xfrm>
            <a:off x="4101778" y="1734061"/>
            <a:ext cx="2209874" cy="1141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FD418D-873A-49B1-9F05-81498182E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1" y="1883143"/>
            <a:ext cx="3333750" cy="4171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7453B9-C53F-C14E-AF8A-805454500741}"/>
              </a:ext>
            </a:extLst>
          </p:cNvPr>
          <p:cNvSpPr/>
          <p:nvPr/>
        </p:nvSpPr>
        <p:spPr>
          <a:xfrm>
            <a:off x="559084" y="1091105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Confusion Matrix and Statistics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C46DA-B706-A14B-A9A1-A98145CEA008}"/>
              </a:ext>
            </a:extLst>
          </p:cNvPr>
          <p:cNvSpPr/>
          <p:nvPr/>
        </p:nvSpPr>
        <p:spPr>
          <a:xfrm>
            <a:off x="7608125" y="1275771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Accuracy: 0.6983</a:t>
            </a:r>
          </a:p>
          <a:p>
            <a:r>
              <a:rPr lang="en-US" dirty="0"/>
              <a:t>Sensitivity: 0.9720</a:t>
            </a:r>
          </a:p>
          <a:p>
            <a:r>
              <a:rPr lang="en-US" dirty="0"/>
              <a:t>Specificity: 0.2917</a:t>
            </a:r>
          </a:p>
        </p:txBody>
      </p:sp>
    </p:spTree>
    <p:extLst>
      <p:ext uri="{BB962C8B-B14F-4D97-AF65-F5344CB8AC3E}">
        <p14:creationId xmlns:p14="http://schemas.microsoft.com/office/powerpoint/2010/main" val="9825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Different Seeds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7453B9-C53F-C14E-AF8A-805454500741}"/>
              </a:ext>
            </a:extLst>
          </p:cNvPr>
          <p:cNvSpPr/>
          <p:nvPr/>
        </p:nvSpPr>
        <p:spPr>
          <a:xfrm>
            <a:off x="559084" y="1091105"/>
            <a:ext cx="3352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Confusion Matrix and Statistics</a:t>
            </a:r>
          </a:p>
          <a:p>
            <a:r>
              <a:rPr lang="en-US" dirty="0"/>
              <a:t>Seed 2145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AF1B8-DE52-4346-B847-B1EEA9BDD642}"/>
              </a:ext>
            </a:extLst>
          </p:cNvPr>
          <p:cNvSpPr/>
          <p:nvPr/>
        </p:nvSpPr>
        <p:spPr>
          <a:xfrm>
            <a:off x="3911284" y="1091104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Confusion Matrix and Statistics</a:t>
            </a:r>
          </a:p>
          <a:p>
            <a:r>
              <a:rPr lang="en-US" dirty="0"/>
              <a:t>Seed 100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C7181-F513-B249-81A1-3F4F79073391}"/>
              </a:ext>
            </a:extLst>
          </p:cNvPr>
          <p:cNvSpPr/>
          <p:nvPr/>
        </p:nvSpPr>
        <p:spPr>
          <a:xfrm>
            <a:off x="7489372" y="1091103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Confusion Matrix and Statistics</a:t>
            </a:r>
          </a:p>
          <a:p>
            <a:r>
              <a:rPr lang="en-US" dirty="0"/>
              <a:t>Seed 58181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D473918-5E19-3D47-86FB-16B7D6DC9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737434"/>
            <a:ext cx="3594784" cy="4568371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BA242B14-0F4F-F64A-9478-3BD32B5B9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162" y="1959428"/>
            <a:ext cx="3105990" cy="4663621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05856B53-5C91-0647-BDAE-206ABB044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946" y="1737434"/>
            <a:ext cx="3171781" cy="48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4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26AFD6-F07E-46F2-B316-02FD5407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Mean 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0CF57-8F9A-F144-93FE-687435710A63}"/>
              </a:ext>
            </a:extLst>
          </p:cNvPr>
          <p:cNvSpPr txBox="1"/>
          <p:nvPr/>
        </p:nvSpPr>
        <p:spPr>
          <a:xfrm>
            <a:off x="688769" y="807522"/>
            <a:ext cx="1084025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#NB classification</a:t>
            </a:r>
          </a:p>
          <a:p>
            <a:r>
              <a:rPr lang="en-US" sz="1500" dirty="0"/>
              <a:t>iterations = 100</a:t>
            </a:r>
          </a:p>
          <a:p>
            <a:r>
              <a:rPr lang="en-US" sz="1500" dirty="0" err="1"/>
              <a:t>masterAcc</a:t>
            </a:r>
            <a:r>
              <a:rPr lang="en-US" sz="1500" dirty="0"/>
              <a:t> = matrix(</a:t>
            </a:r>
            <a:r>
              <a:rPr lang="en-US" sz="1500" dirty="0" err="1"/>
              <a:t>nrow</a:t>
            </a:r>
            <a:r>
              <a:rPr lang="en-US" sz="1500" dirty="0"/>
              <a:t> = iterations)</a:t>
            </a:r>
          </a:p>
          <a:p>
            <a:r>
              <a:rPr lang="en-US" sz="1500" dirty="0"/>
              <a:t>for(j in 1:iterations)</a:t>
            </a:r>
          </a:p>
          <a:p>
            <a:r>
              <a:rPr lang="en-US" sz="1500" dirty="0"/>
              <a:t>{</a:t>
            </a:r>
          </a:p>
          <a:p>
            <a:r>
              <a:rPr lang="en-US" sz="1500" dirty="0"/>
              <a:t>  </a:t>
            </a:r>
            <a:r>
              <a:rPr lang="en-US" sz="1500" dirty="0" err="1"/>
              <a:t>set.seed</a:t>
            </a:r>
            <a:r>
              <a:rPr lang="en-US" sz="1500" dirty="0"/>
              <a:t>(j)</a:t>
            </a:r>
          </a:p>
          <a:p>
            <a:r>
              <a:rPr lang="en-US" sz="1500" dirty="0"/>
              <a:t>  </a:t>
            </a:r>
            <a:r>
              <a:rPr lang="en-US" sz="1500" dirty="0" err="1"/>
              <a:t>trainIndices</a:t>
            </a:r>
            <a:r>
              <a:rPr lang="en-US" sz="1500" dirty="0"/>
              <a:t> = sample(seq(1:length(</a:t>
            </a:r>
            <a:r>
              <a:rPr lang="en-US" sz="1500" dirty="0" err="1"/>
              <a:t>NBdat$age</a:t>
            </a:r>
            <a:r>
              <a:rPr lang="en-US" sz="1500" dirty="0"/>
              <a:t>)),round(.7*length(</a:t>
            </a:r>
            <a:r>
              <a:rPr lang="en-US" sz="1500" dirty="0" err="1"/>
              <a:t>NBdat$age</a:t>
            </a:r>
            <a:r>
              <a:rPr lang="en-US" sz="1500" dirty="0"/>
              <a:t>)))</a:t>
            </a:r>
          </a:p>
          <a:p>
            <a:r>
              <a:rPr lang="en-US" sz="1500" dirty="0"/>
              <a:t>  </a:t>
            </a:r>
            <a:r>
              <a:rPr lang="en-US" sz="1500" dirty="0" err="1"/>
              <a:t>trainTitanic</a:t>
            </a:r>
            <a:r>
              <a:rPr lang="en-US" sz="1500" dirty="0"/>
              <a:t> = </a:t>
            </a:r>
            <a:r>
              <a:rPr lang="en-US" sz="1500" dirty="0" err="1"/>
              <a:t>NBdat</a:t>
            </a:r>
            <a:r>
              <a:rPr lang="en-US" sz="1500" dirty="0"/>
              <a:t>[</a:t>
            </a:r>
            <a:r>
              <a:rPr lang="en-US" sz="1500" dirty="0" err="1"/>
              <a:t>trainIndices</a:t>
            </a:r>
            <a:r>
              <a:rPr lang="en-US" sz="1500" dirty="0"/>
              <a:t>,]</a:t>
            </a:r>
          </a:p>
          <a:p>
            <a:r>
              <a:rPr lang="en-US" sz="1500" dirty="0"/>
              <a:t>  </a:t>
            </a:r>
            <a:r>
              <a:rPr lang="en-US" sz="1500" dirty="0" err="1"/>
              <a:t>testTitanic</a:t>
            </a:r>
            <a:r>
              <a:rPr lang="en-US" sz="1500" dirty="0"/>
              <a:t> = </a:t>
            </a:r>
            <a:r>
              <a:rPr lang="en-US" sz="1500" dirty="0" err="1"/>
              <a:t>NBdat</a:t>
            </a:r>
            <a:r>
              <a:rPr lang="en-US" sz="1500" dirty="0"/>
              <a:t>[-</a:t>
            </a:r>
            <a:r>
              <a:rPr lang="en-US" sz="1500" dirty="0" err="1"/>
              <a:t>trainIndices</a:t>
            </a:r>
            <a:r>
              <a:rPr lang="en-US" sz="1500" dirty="0"/>
              <a:t>,]</a:t>
            </a:r>
          </a:p>
          <a:p>
            <a:r>
              <a:rPr lang="en-US" sz="1500" dirty="0"/>
              <a:t>  model = </a:t>
            </a:r>
            <a:r>
              <a:rPr lang="en-US" sz="1500" dirty="0" err="1"/>
              <a:t>naiveBayes</a:t>
            </a:r>
            <a:r>
              <a:rPr lang="en-US" sz="1500" dirty="0"/>
              <a:t>(</a:t>
            </a:r>
            <a:r>
              <a:rPr lang="en-US" sz="1500" dirty="0" err="1"/>
              <a:t>trainTitanic</a:t>
            </a:r>
            <a:r>
              <a:rPr lang="en-US" sz="1500" dirty="0"/>
              <a:t>[,c(1,2)],</a:t>
            </a:r>
            <a:r>
              <a:rPr lang="en-US" sz="1500" dirty="0" err="1"/>
              <a:t>trainTitanic$survived</a:t>
            </a:r>
            <a:r>
              <a:rPr lang="en-US" sz="1500" dirty="0"/>
              <a:t>)</a:t>
            </a:r>
          </a:p>
          <a:p>
            <a:r>
              <a:rPr lang="en-US" sz="1500" dirty="0"/>
              <a:t>  table(predict(</a:t>
            </a:r>
            <a:r>
              <a:rPr lang="en-US" sz="1500" dirty="0" err="1"/>
              <a:t>model,testTitanic</a:t>
            </a:r>
            <a:r>
              <a:rPr lang="en-US" sz="1500" dirty="0"/>
              <a:t>[,c(1,2)]),</a:t>
            </a:r>
            <a:r>
              <a:rPr lang="en-US" sz="1500" dirty="0" err="1"/>
              <a:t>testTitanic$survived</a:t>
            </a:r>
            <a:r>
              <a:rPr lang="en-US" sz="1500" dirty="0"/>
              <a:t>)</a:t>
            </a:r>
          </a:p>
          <a:p>
            <a:r>
              <a:rPr lang="en-US" sz="1500" dirty="0"/>
              <a:t>  CM = </a:t>
            </a:r>
            <a:r>
              <a:rPr lang="en-US" sz="1500" dirty="0" err="1"/>
              <a:t>confusionMatrix</a:t>
            </a:r>
            <a:r>
              <a:rPr lang="en-US" sz="1500" dirty="0"/>
              <a:t>(table(predict(</a:t>
            </a:r>
            <a:r>
              <a:rPr lang="en-US" sz="1500" dirty="0" err="1"/>
              <a:t>model,testTitanic</a:t>
            </a:r>
            <a:r>
              <a:rPr lang="en-US" sz="1500" dirty="0"/>
              <a:t>[,c(1,2)]),</a:t>
            </a:r>
            <a:r>
              <a:rPr lang="en-US" sz="1500" dirty="0" err="1"/>
              <a:t>testTitanic$survived</a:t>
            </a:r>
            <a:r>
              <a:rPr lang="en-US" sz="1500" dirty="0"/>
              <a:t>))</a:t>
            </a:r>
          </a:p>
          <a:p>
            <a:r>
              <a:rPr lang="en-US" sz="1500" dirty="0"/>
              <a:t>  </a:t>
            </a:r>
            <a:r>
              <a:rPr lang="en-US" sz="1500" dirty="0" err="1"/>
              <a:t>masterAcc</a:t>
            </a:r>
            <a:r>
              <a:rPr lang="en-US" sz="1500" dirty="0"/>
              <a:t>[j] = </a:t>
            </a:r>
            <a:r>
              <a:rPr lang="en-US" sz="1500" dirty="0" err="1"/>
              <a:t>CM$overall</a:t>
            </a:r>
            <a:r>
              <a:rPr lang="en-US" sz="1500" dirty="0"/>
              <a:t>[1]</a:t>
            </a:r>
          </a:p>
          <a:p>
            <a:r>
              <a:rPr lang="en-US" sz="1500" dirty="0"/>
              <a:t>}</a:t>
            </a:r>
          </a:p>
          <a:p>
            <a:endParaRPr lang="en-US" sz="1500" dirty="0"/>
          </a:p>
          <a:p>
            <a:r>
              <a:rPr lang="en-US" sz="1500" dirty="0"/>
              <a:t>#Mean accuracy</a:t>
            </a:r>
          </a:p>
          <a:p>
            <a:r>
              <a:rPr lang="en-US" sz="1500" dirty="0" err="1"/>
              <a:t>MeanAcc</a:t>
            </a:r>
            <a:r>
              <a:rPr lang="en-US" sz="1500" dirty="0"/>
              <a:t> = </a:t>
            </a:r>
            <a:r>
              <a:rPr lang="en-US" sz="1500" dirty="0" err="1"/>
              <a:t>colMeans</a:t>
            </a:r>
            <a:r>
              <a:rPr lang="en-US" sz="1500" dirty="0"/>
              <a:t>(</a:t>
            </a:r>
            <a:r>
              <a:rPr lang="en-US" sz="1500" dirty="0" err="1"/>
              <a:t>masterAcc</a:t>
            </a:r>
            <a:r>
              <a:rPr lang="en-US" sz="1500" dirty="0"/>
              <a:t>)</a:t>
            </a:r>
          </a:p>
          <a:p>
            <a:r>
              <a:rPr lang="en-US" sz="1500" dirty="0" err="1"/>
              <a:t>MeanAcc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#Confusion matrix</a:t>
            </a:r>
          </a:p>
          <a:p>
            <a:r>
              <a:rPr lang="en-US" sz="1500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365669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</Template>
  <TotalTime>304</TotalTime>
  <Words>1126</Words>
  <Application>Microsoft Macintosh PowerPoint</Application>
  <PresentationFormat>Custom</PresentationFormat>
  <Paragraphs>143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Courier New</vt:lpstr>
      <vt:lpstr>DRAFT-Marcom-New-Brand-Template-2019-DRAFT-v1.5</vt:lpstr>
      <vt:lpstr>Live Session 7</vt:lpstr>
      <vt:lpstr>Question 1, Titanic Dataset </vt:lpstr>
      <vt:lpstr>Question 1, Titanic Dataset </vt:lpstr>
      <vt:lpstr>Question 1, Titanic Dataset </vt:lpstr>
      <vt:lpstr>Question 1, Titanic Dataset </vt:lpstr>
      <vt:lpstr>Question 1, Titanic Dataset </vt:lpstr>
      <vt:lpstr>Question 1, Titanic Dataset KNN classification</vt:lpstr>
      <vt:lpstr>Question 1, Different Seeds</vt:lpstr>
      <vt:lpstr>Question 1, Mean Accuracy</vt:lpstr>
      <vt:lpstr>Question 1, Mean Accuracy</vt:lpstr>
      <vt:lpstr>Question 1, Added ’Sex’ Variable</vt:lpstr>
      <vt:lpstr>Question 1, Added ’Sex’ Variable, loop 100 times</vt:lpstr>
      <vt:lpstr>Question 2,Iris Data</vt:lpstr>
      <vt:lpstr>Question 2, Iris Data</vt:lpstr>
      <vt:lpstr>Question 2, Iris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7</dc:title>
  <dc:creator>Goodwin,Ben</dc:creator>
  <cp:lastModifiedBy>Goodwin, Ben</cp:lastModifiedBy>
  <cp:revision>12</cp:revision>
  <cp:lastPrinted>2019-05-15T16:46:10Z</cp:lastPrinted>
  <dcterms:created xsi:type="dcterms:W3CDTF">2020-10-05T17:10:50Z</dcterms:created>
  <dcterms:modified xsi:type="dcterms:W3CDTF">2020-10-05T22:45:15Z</dcterms:modified>
</cp:coreProperties>
</file>